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15"/>
  </p:notesMasterIdLst>
  <p:handoutMasterIdLst>
    <p:handoutMasterId r:id="rId16"/>
  </p:handoutMasterIdLst>
  <p:sldIdLst>
    <p:sldId id="1503" r:id="rId2"/>
    <p:sldId id="1798" r:id="rId3"/>
    <p:sldId id="1224" r:id="rId4"/>
    <p:sldId id="1804" r:id="rId5"/>
    <p:sldId id="1805" r:id="rId6"/>
    <p:sldId id="1807" r:id="rId7"/>
    <p:sldId id="1808" r:id="rId8"/>
    <p:sldId id="1800" r:id="rId9"/>
    <p:sldId id="1801" r:id="rId10"/>
    <p:sldId id="1809" r:id="rId11"/>
    <p:sldId id="1803" r:id="rId12"/>
    <p:sldId id="1802" r:id="rId13"/>
    <p:sldId id="1799" r:id="rId1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503"/>
            <p14:sldId id="1798"/>
            <p14:sldId id="1224"/>
            <p14:sldId id="1804"/>
            <p14:sldId id="1805"/>
            <p14:sldId id="1807"/>
            <p14:sldId id="1808"/>
            <p14:sldId id="1800"/>
            <p14:sldId id="1801"/>
            <p14:sldId id="1809"/>
            <p14:sldId id="1803"/>
            <p14:sldId id="1802"/>
            <p14:sldId id="179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78B8"/>
    <a:srgbClr val="3E729D"/>
    <a:srgbClr val="B58900"/>
    <a:srgbClr val="FB8E20"/>
    <a:srgbClr val="36544F"/>
    <a:srgbClr val="5AB88F"/>
    <a:srgbClr val="D4EBE9"/>
    <a:srgbClr val="B04432"/>
    <a:srgbClr val="9E60B8"/>
    <a:srgbClr val="0DC2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571"/>
    <p:restoredTop sz="96911" autoAdjust="0"/>
  </p:normalViewPr>
  <p:slideViewPr>
    <p:cSldViewPr snapToGrid="0" snapToObjects="1">
      <p:cViewPr varScale="1">
        <p:scale>
          <a:sx n="205" d="100"/>
          <a:sy n="205" d="100"/>
        </p:scale>
        <p:origin x="208" y="32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14.05.25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14.05.25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5510881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5/14/25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5/14/25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5/14/25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5/14/25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5/14/25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5/14/25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5/14/25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100/" TargetMode="Externa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D4F8B5AC-AD70-C949-2C83-458CFA9DC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121239" y="-1893195"/>
            <a:ext cx="15240821" cy="95255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1" y="-1062"/>
            <a:ext cx="9143999" cy="4550833"/>
          </a:xfrm>
          <a:prstGeom prst="rect">
            <a:avLst/>
          </a:prstGeom>
          <a:solidFill>
            <a:srgbClr val="D4EBE9">
              <a:alpha val="34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3825382" y="3188653"/>
            <a:ext cx="5591070" cy="144655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8800" b="1" dirty="0" err="1">
                <a:ln>
                  <a:solidFill>
                    <a:srgbClr val="B58900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Next.js</a:t>
            </a:r>
            <a:endParaRPr lang="de-DE" sz="8800" b="1" dirty="0">
              <a:ln>
                <a:solidFill>
                  <a:srgbClr val="B58900"/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8371" y="4550833"/>
            <a:ext cx="9154724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Magdeburg </a:t>
            </a:r>
            <a:r>
              <a:rPr lang="de-DE" sz="1050" spc="60" dirty="0" err="1">
                <a:solidFill>
                  <a:srgbClr val="D4EBE9"/>
                </a:solidFill>
              </a:rPr>
              <a:t>developer</a:t>
            </a:r>
            <a:r>
              <a:rPr lang="de-DE" sz="1050" spc="60" dirty="0">
                <a:solidFill>
                  <a:srgbClr val="D4EBE9"/>
                </a:solidFill>
              </a:rPr>
              <a:t> Days | 14. Mai 2025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125F9A2-CB4F-3DB1-1E14-EEB5DFB3A7E9}"/>
              </a:ext>
            </a:extLst>
          </p:cNvPr>
          <p:cNvSpPr/>
          <p:nvPr/>
        </p:nvSpPr>
        <p:spPr>
          <a:xfrm>
            <a:off x="3720789" y="1742893"/>
            <a:ext cx="5226398" cy="1323439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ln>
                  <a:solidFill>
                    <a:srgbClr val="B58900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Praxis</a:t>
            </a:r>
            <a:endParaRPr lang="de-DE" sz="2400" b="1" dirty="0">
              <a:ln>
                <a:solidFill>
                  <a:srgbClr val="B58900"/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DE96A0B0-0A63-A1FD-540F-4C26EA78F70F}"/>
              </a:ext>
            </a:extLst>
          </p:cNvPr>
          <p:cNvSpPr txBox="1"/>
          <p:nvPr/>
        </p:nvSpPr>
        <p:spPr>
          <a:xfrm>
            <a:off x="888641" y="983022"/>
            <a:ext cx="822001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ln>
                  <a:solidFill>
                    <a:srgbClr val="B58900"/>
                  </a:solidFill>
                </a:ln>
                <a:solidFill>
                  <a:srgbClr val="3E729D"/>
                </a:solidFill>
                <a:latin typeface="Montserrat" charset="0"/>
              </a:rPr>
              <a:t>Webanwendungen</a:t>
            </a:r>
            <a:endParaRPr lang="de-DE" sz="3200" b="1" dirty="0">
              <a:ln>
                <a:solidFill>
                  <a:srgbClr val="B58900"/>
                </a:solidFill>
              </a:ln>
              <a:solidFill>
                <a:srgbClr val="3E729D"/>
              </a:solidFill>
              <a:latin typeface="Montserrat" charset="0"/>
            </a:endParaRP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2AAC7DD4-1E77-6338-279C-7D74737E5CDA}"/>
              </a:ext>
            </a:extLst>
          </p:cNvPr>
          <p:cNvSpPr txBox="1"/>
          <p:nvPr/>
        </p:nvSpPr>
        <p:spPr>
          <a:xfrm>
            <a:off x="3467446" y="543030"/>
            <a:ext cx="34977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800" b="1" dirty="0" err="1">
                <a:ln>
                  <a:solidFill>
                    <a:srgbClr val="36544F"/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Fullstack</a:t>
            </a:r>
            <a:endParaRPr lang="de-DE" sz="3200" dirty="0">
              <a:ln>
                <a:solidFill>
                  <a:srgbClr val="36544F"/>
                </a:solidFill>
              </a:ln>
              <a:solidFill>
                <a:srgbClr val="B58900"/>
              </a:solidFill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71D39ADA-04F5-BBB0-8AC2-4F1CFF5D4D29}"/>
              </a:ext>
            </a:extLst>
          </p:cNvPr>
          <p:cNvSpPr txBox="1"/>
          <p:nvPr/>
        </p:nvSpPr>
        <p:spPr>
          <a:xfrm>
            <a:off x="6259284" y="38280"/>
            <a:ext cx="2455115" cy="400110"/>
          </a:xfrm>
          <a:prstGeom prst="rect">
            <a:avLst/>
          </a:prstGeom>
          <a:solidFill>
            <a:schemeClr val="accent1">
              <a:lumMod val="40000"/>
              <a:lumOff val="60000"/>
              <a:alpha val="51012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de-DE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69EC321C-3455-D4F5-3C2E-02811B12163C}"/>
              </a:ext>
            </a:extLst>
          </p:cNvPr>
          <p:cNvSpPr txBox="1"/>
          <p:nvPr/>
        </p:nvSpPr>
        <p:spPr>
          <a:xfrm>
            <a:off x="6258579" y="440490"/>
            <a:ext cx="2455115" cy="338554"/>
          </a:xfrm>
          <a:prstGeom prst="rect">
            <a:avLst/>
          </a:prstGeom>
          <a:solidFill>
            <a:schemeClr val="accent1">
              <a:lumMod val="40000"/>
              <a:lumOff val="60000"/>
              <a:alpha val="51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de-DE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nilshartmann.net</a:t>
            </a:r>
            <a:endParaRPr lang="de-DE" sz="1600" b="1" dirty="0">
              <a:solidFill>
                <a:schemeClr val="tx1">
                  <a:lumMod val="65000"/>
                  <a:lumOff val="35000"/>
                </a:schemeClr>
              </a:solidFill>
              <a:latin typeface="Source Sans Pro SemiBold" panose="020B0503030403020204" pitchFamily="34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41CC1958-07C8-3CB5-8F29-AF8BEFAD70C4}"/>
              </a:ext>
            </a:extLst>
          </p:cNvPr>
          <p:cNvSpPr txBox="1"/>
          <p:nvPr/>
        </p:nvSpPr>
        <p:spPr>
          <a:xfrm>
            <a:off x="3836146" y="2062370"/>
            <a:ext cx="96903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3200" b="1" dirty="0">
                <a:ln>
                  <a:solidFill>
                    <a:srgbClr val="36544F"/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im</a:t>
            </a:r>
            <a:endParaRPr lang="de-DE" sz="4000" dirty="0">
              <a:ln>
                <a:solidFill>
                  <a:srgbClr val="36544F"/>
                </a:solidFill>
              </a:ln>
              <a:solidFill>
                <a:srgbClr val="B58900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7A95F21-8DCE-0559-ED7D-ED59C6BC60FE}"/>
              </a:ext>
            </a:extLst>
          </p:cNvPr>
          <p:cNvSpPr txBox="1"/>
          <p:nvPr/>
        </p:nvSpPr>
        <p:spPr>
          <a:xfrm>
            <a:off x="3299532" y="3588762"/>
            <a:ext cx="15056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3600" b="1" dirty="0">
                <a:ln>
                  <a:solidFill>
                    <a:srgbClr val="36544F"/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mit</a:t>
            </a:r>
            <a:endParaRPr lang="de-DE" sz="3200" dirty="0">
              <a:ln>
                <a:solidFill>
                  <a:srgbClr val="36544F"/>
                </a:solidFill>
              </a:ln>
              <a:solidFill>
                <a:srgbClr val="B58900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6FB61D1-DEDE-E407-A54E-A90F45D2E53F}"/>
              </a:ext>
            </a:extLst>
          </p:cNvPr>
          <p:cNvSpPr txBox="1"/>
          <p:nvPr/>
        </p:nvSpPr>
        <p:spPr>
          <a:xfrm>
            <a:off x="4413769" y="2647145"/>
            <a:ext cx="384043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ln>
                  <a:solidFill>
                    <a:srgbClr val="36544F"/>
                  </a:solidFill>
                </a:ln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Check</a:t>
            </a:r>
            <a:endParaRPr lang="de-DE" sz="7200" dirty="0">
              <a:ln>
                <a:solidFill>
                  <a:srgbClr val="36544F"/>
                </a:solidFill>
              </a:ln>
              <a:solidFill>
                <a:srgbClr val="177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6748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E9E336-AF11-B98A-BFFF-D7559AB695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4E92D9-A603-E8E1-0AC0-768455A2F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8395E5DC-0D73-558E-8F93-2937915E793E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Ein Beispiel...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Brauchen wir dafür JavaScript im Browser? React?</a:t>
            </a:r>
          </a:p>
          <a:p>
            <a:r>
              <a:rPr lang="de-DE" b="0" dirty="0">
                <a:solidFill>
                  <a:srgbClr val="36544F"/>
                </a:solidFill>
              </a:rPr>
              <a:t>Wie sähe das mit Spring Boot (oder </a:t>
            </a:r>
            <a:r>
              <a:rPr lang="de-DE" b="0" dirty="0" err="1">
                <a:solidFill>
                  <a:srgbClr val="36544F"/>
                </a:solidFill>
              </a:rPr>
              <a:t>Quarkus</a:t>
            </a:r>
            <a:r>
              <a:rPr lang="de-DE" b="0" dirty="0">
                <a:solidFill>
                  <a:srgbClr val="36544F"/>
                </a:solidFill>
              </a:rPr>
              <a:t>) aus?</a:t>
            </a:r>
          </a:p>
        </p:txBody>
      </p:sp>
    </p:spTree>
    <p:extLst>
      <p:ext uri="{BB962C8B-B14F-4D97-AF65-F5344CB8AC3E}">
        <p14:creationId xmlns:p14="http://schemas.microsoft.com/office/powerpoint/2010/main" val="2777457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BAE581-6CB9-1276-65FA-183A37B84D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8E8B88-6C57-FED6-C2F2-7AD180ACB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C0FD8F2C-B2EC-1830-04CA-0BD86923EFF9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Was ist mit weiteren Anforderungen?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Schritt-für-Schritt im Editor...</a:t>
            </a:r>
          </a:p>
          <a:p>
            <a:r>
              <a:rPr lang="de-DE" b="0" dirty="0">
                <a:solidFill>
                  <a:srgbClr val="36544F"/>
                </a:solidFill>
                <a:hlinkClick r:id="rId2"/>
              </a:rPr>
              <a:t>http://localhost:8100</a:t>
            </a:r>
            <a:r>
              <a:rPr lang="de-DE" b="0" dirty="0">
                <a:solidFill>
                  <a:srgbClr val="36544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568996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4CB248-D2AA-F744-8D7B-9CA8814D41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6C1437-D9AF-8246-28C4-93C3896D3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F00565F-FF82-03FB-2A17-B339789F2C06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React in zwei Minuten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Mit React bauen wir Komponenten</a:t>
            </a:r>
          </a:p>
          <a:p>
            <a:r>
              <a:rPr lang="de-DE" b="0" dirty="0">
                <a:solidFill>
                  <a:srgbClr val="36544F"/>
                </a:solidFill>
              </a:rPr>
              <a:t>Eine Komponente ist eine JavaScript/TypeScript-Funktion</a:t>
            </a:r>
          </a:p>
          <a:p>
            <a:r>
              <a:rPr lang="de-DE" b="0" dirty="0">
                <a:solidFill>
                  <a:srgbClr val="36544F"/>
                </a:solidFill>
              </a:rPr>
              <a:t>Für die UI können wir HTML-artigen Code in JS schreiben</a:t>
            </a:r>
          </a:p>
        </p:txBody>
      </p:sp>
    </p:spTree>
    <p:extLst>
      <p:ext uri="{BB962C8B-B14F-4D97-AF65-F5344CB8AC3E}">
        <p14:creationId xmlns:p14="http://schemas.microsoft.com/office/powerpoint/2010/main" val="913947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988645"/>
            <a:ext cx="911336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002002A-B26E-D3F9-6373-176053177AEF}"/>
              </a:ext>
            </a:extLst>
          </p:cNvPr>
          <p:cNvSpPr/>
          <p:nvPr/>
        </p:nvSpPr>
        <p:spPr>
          <a:xfrm>
            <a:off x="777834" y="2571750"/>
            <a:ext cx="5940769" cy="150985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Code: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/md-</a:t>
            </a:r>
            <a:r>
              <a:rPr lang="de-DE" sz="2000" b="1" dirty="0" err="1">
                <a:solidFill>
                  <a:srgbClr val="1778B8"/>
                </a:solidFill>
              </a:rPr>
              <a:t>dev</a:t>
            </a:r>
            <a:r>
              <a:rPr lang="de-DE" sz="2000" b="1" dirty="0">
                <a:solidFill>
                  <a:srgbClr val="1778B8"/>
                </a:solidFill>
              </a:rPr>
              <a:t>-</a:t>
            </a:r>
            <a:r>
              <a:rPr lang="de-DE" sz="2000" b="1" dirty="0" err="1">
                <a:solidFill>
                  <a:srgbClr val="1778B8"/>
                </a:solidFill>
              </a:rPr>
              <a:t>days-nextjs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Fragen und Kontakt:</a:t>
            </a:r>
          </a:p>
          <a:p>
            <a:pPr algn="ctr">
              <a:lnSpc>
                <a:spcPct val="130000"/>
              </a:lnSpc>
            </a:pPr>
            <a:r>
              <a:rPr lang="de-DE" b="1" dirty="0" err="1">
                <a:solidFill>
                  <a:srgbClr val="1778B8"/>
                </a:solidFill>
              </a:rPr>
              <a:t>nils@nilshartmann.net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1778B8"/>
                </a:solidFill>
              </a:rPr>
              <a:t>https://</a:t>
            </a:r>
            <a:r>
              <a:rPr lang="de-DE" b="1" dirty="0" err="1">
                <a:solidFill>
                  <a:srgbClr val="1778B8"/>
                </a:solidFill>
              </a:rPr>
              <a:t>nilshartmann.net</a:t>
            </a:r>
            <a:r>
              <a:rPr lang="de-DE" b="1" dirty="0">
                <a:solidFill>
                  <a:srgbClr val="1778B8"/>
                </a:solidFill>
              </a:rPr>
              <a:t>/kontakt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C0B8B96-5D5B-65A3-C30D-EC423FDBD7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8603" y="2592908"/>
            <a:ext cx="1488697" cy="1488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76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Software-Entwickler, –Architekt, Coach, Trainer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66426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3395761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47B0C4E9-51F9-AD56-CA03-63AEFCF96E0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nextjs.org</a:t>
            </a:r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909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A7B964-00B9-A9BC-0A98-275FAF685F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F5DF04-12F1-A45C-5D1D-90AC1888D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7FBEE782-6D14-696C-1021-4260460AC531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nextjs.org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basiert auf React</a:t>
            </a:r>
          </a:p>
        </p:txBody>
      </p:sp>
    </p:spTree>
    <p:extLst>
      <p:ext uri="{BB962C8B-B14F-4D97-AF65-F5344CB8AC3E}">
        <p14:creationId xmlns:p14="http://schemas.microsoft.com/office/powerpoint/2010/main" val="3292460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875132-54FC-5577-2871-9B687E312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A4D0DE-1D9B-6E32-5472-E745411C0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52F42ED2-FDB9-BEC5-EBA4-DEF871217EED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nextjs.org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basiert auf React</a:t>
            </a:r>
          </a:p>
          <a:p>
            <a:r>
              <a:rPr lang="de-DE" b="0" dirty="0">
                <a:solidFill>
                  <a:srgbClr val="36544F"/>
                </a:solidFill>
              </a:rPr>
              <a:t>fügt serverseitiges Rendern und Routing hinzu</a:t>
            </a:r>
          </a:p>
        </p:txBody>
      </p:sp>
    </p:spTree>
    <p:extLst>
      <p:ext uri="{BB962C8B-B14F-4D97-AF65-F5344CB8AC3E}">
        <p14:creationId xmlns:p14="http://schemas.microsoft.com/office/powerpoint/2010/main" val="447483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34728C-6432-5A32-42A6-D8844A3F7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C65A0E-ACC7-BF85-D9B8-ABA1CEAE7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E2A2A70D-7C89-7984-E932-AAB1914CD288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nextjs.org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basiert auf React</a:t>
            </a:r>
          </a:p>
          <a:p>
            <a:r>
              <a:rPr lang="de-DE" b="0" dirty="0">
                <a:solidFill>
                  <a:srgbClr val="36544F"/>
                </a:solidFill>
              </a:rPr>
              <a:t>fügt serverseitiges Rendern und Routing hinzu</a:t>
            </a:r>
          </a:p>
          <a:p>
            <a:r>
              <a:rPr lang="de-DE" b="0" dirty="0">
                <a:solidFill>
                  <a:srgbClr val="36544F"/>
                </a:solidFill>
              </a:rPr>
              <a:t>ähnlich wie Spring Boot, das z.B. Webserver + JSP/</a:t>
            </a:r>
            <a:r>
              <a:rPr lang="de-DE" b="0" dirty="0" err="1">
                <a:solidFill>
                  <a:srgbClr val="36544F"/>
                </a:solidFill>
              </a:rPr>
              <a:t>Thymeleaf</a:t>
            </a:r>
            <a:r>
              <a:rPr lang="de-DE" b="0" dirty="0">
                <a:solidFill>
                  <a:srgbClr val="36544F"/>
                </a:solidFill>
              </a:rPr>
              <a:t> integriert</a:t>
            </a:r>
          </a:p>
        </p:txBody>
      </p:sp>
    </p:spTree>
    <p:extLst>
      <p:ext uri="{BB962C8B-B14F-4D97-AF65-F5344CB8AC3E}">
        <p14:creationId xmlns:p14="http://schemas.microsoft.com/office/powerpoint/2010/main" val="30930111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EAD542-7F75-8A59-6CB1-EF0348608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E06F07-1A02-F65B-08C1-9B633ACD4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Next.js</a:t>
            </a:r>
            <a:endParaRPr lang="de-DE" dirty="0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9207245C-4EBA-261E-EE78-53E34606FCA9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https://</a:t>
            </a:r>
            <a:r>
              <a:rPr lang="de-DE" dirty="0" err="1"/>
              <a:t>nextjs.org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basiert auf React</a:t>
            </a:r>
          </a:p>
          <a:p>
            <a:r>
              <a:rPr lang="de-DE" b="0" dirty="0">
                <a:solidFill>
                  <a:srgbClr val="36544F"/>
                </a:solidFill>
              </a:rPr>
              <a:t>fügt serverseitiges Rendern und Routing hinzu</a:t>
            </a:r>
          </a:p>
          <a:p>
            <a:r>
              <a:rPr lang="de-DE" b="0" dirty="0">
                <a:solidFill>
                  <a:srgbClr val="36544F"/>
                </a:solidFill>
              </a:rPr>
              <a:t>ähnlich wie Spring Boot, das z.B. Webserver + JSP/</a:t>
            </a:r>
            <a:r>
              <a:rPr lang="de-DE" b="0" dirty="0" err="1">
                <a:solidFill>
                  <a:srgbClr val="36544F"/>
                </a:solidFill>
              </a:rPr>
              <a:t>Thymeleaf</a:t>
            </a:r>
            <a:r>
              <a:rPr lang="de-DE" b="0" dirty="0">
                <a:solidFill>
                  <a:srgbClr val="36544F"/>
                </a:solidFill>
              </a:rPr>
              <a:t> integriert</a:t>
            </a:r>
          </a:p>
          <a:p>
            <a:r>
              <a:rPr lang="de-DE" b="0" dirty="0">
                <a:solidFill>
                  <a:srgbClr val="36544F"/>
                </a:solidFill>
              </a:rPr>
              <a:t>"Meta-Framework"</a:t>
            </a:r>
          </a:p>
        </p:txBody>
      </p:sp>
    </p:spTree>
    <p:extLst>
      <p:ext uri="{BB962C8B-B14F-4D97-AF65-F5344CB8AC3E}">
        <p14:creationId xmlns:p14="http://schemas.microsoft.com/office/powerpoint/2010/main" val="3398928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0B321D-1C30-0BD5-C6BA-F22A29A536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14C7FD-DCA2-A556-FC16-C41279298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30A8985-E11C-7560-56E4-4A3903FB935C}"/>
              </a:ext>
            </a:extLst>
          </p:cNvPr>
          <p:cNvSpPr txBox="1"/>
          <p:nvPr/>
        </p:nvSpPr>
        <p:spPr>
          <a:xfrm>
            <a:off x="238222" y="692175"/>
            <a:ext cx="2191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1778B8"/>
                </a:solidFill>
              </a:rPr>
              <a:t>http://localhost:8110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DD64371E-1402-30E9-1BFA-3F903EBA4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6611" y="876841"/>
            <a:ext cx="4827727" cy="4055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529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435718-8593-006C-EA6C-94FCBCC0F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7FC39B-3715-B368-3093-559572172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Beispiel...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6E664832-8AF0-74E0-529F-BCCBB98E6340}"/>
              </a:ext>
            </a:extLst>
          </p:cNvPr>
          <p:cNvSpPr txBox="1">
            <a:spLocks/>
          </p:cNvSpPr>
          <p:nvPr/>
        </p:nvSpPr>
        <p:spPr>
          <a:xfrm>
            <a:off x="187570" y="769545"/>
            <a:ext cx="8858894" cy="2266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b="1" kern="1200">
                <a:solidFill>
                  <a:srgbClr val="FB8E20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rgbClr val="36544F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/>
              <a:t>Ein Beispiel...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b="0" dirty="0">
                <a:solidFill>
                  <a:srgbClr val="36544F"/>
                </a:solidFill>
              </a:rPr>
              <a:t>Brauchen wir dafür JavaScript im Browser? React?</a:t>
            </a:r>
          </a:p>
        </p:txBody>
      </p:sp>
    </p:spTree>
    <p:extLst>
      <p:ext uri="{BB962C8B-B14F-4D97-AF65-F5344CB8AC3E}">
        <p14:creationId xmlns:p14="http://schemas.microsoft.com/office/powerpoint/2010/main" val="1590097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307</Words>
  <Application>Microsoft Macintosh PowerPoint</Application>
  <PresentationFormat>Bildschirmpräsentation (16:9)</PresentationFormat>
  <Paragraphs>65</Paragraphs>
  <Slides>13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Montserrat</vt:lpstr>
      <vt:lpstr>Source Sans Pro</vt:lpstr>
      <vt:lpstr>Source Sans Pro SemiBold</vt:lpstr>
      <vt:lpstr>Office-Design</vt:lpstr>
      <vt:lpstr>Magdeburg developer Days | 14. Mai 2025 | @nilshartmann</vt:lpstr>
      <vt:lpstr>https://nilshartmann.net</vt:lpstr>
      <vt:lpstr>Next.js</vt:lpstr>
      <vt:lpstr>Next.js</vt:lpstr>
      <vt:lpstr>Next.js</vt:lpstr>
      <vt:lpstr>Next.js</vt:lpstr>
      <vt:lpstr>Next.js</vt:lpstr>
      <vt:lpstr>Ein Beispiel...</vt:lpstr>
      <vt:lpstr>Ein Beispiel...</vt:lpstr>
      <vt:lpstr>Ein Beispiel...</vt:lpstr>
      <vt:lpstr>Ein Beispiel...</vt:lpstr>
      <vt:lpstr>Ein Beispiel...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1251</cp:revision>
  <cp:lastPrinted>2019-09-04T14:49:47Z</cp:lastPrinted>
  <dcterms:created xsi:type="dcterms:W3CDTF">2016-03-28T15:59:53Z</dcterms:created>
  <dcterms:modified xsi:type="dcterms:W3CDTF">2025-05-14T13:49:35Z</dcterms:modified>
</cp:coreProperties>
</file>

<file path=docProps/thumbnail.jpeg>
</file>